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C8497-7974-4357-B9A9-2F4FD95E22D5}" type="datetimeFigureOut">
              <a:rPr lang="en-US" smtClean="0"/>
              <a:pPr/>
              <a:t>12/10/2009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473D-6A42-4FEC-96C3-DD37F8478A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81294E8-77D1-43E1-BAB0-DCB22E178236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AB8123-1747-4D02-89F4-79FA1B1DE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93843-15F8-4B2A-AFE3-31B090656CF9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1B55D-A0A2-48BD-AD89-62FF85256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42D18-3276-4409-939C-3709C5420218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D2DE-9BDB-46BB-A5FE-7F43BF006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7A5C5-706F-4A5F-A8A8-C73354245D4C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DC73B-FEE1-4FF5-A553-B85D7093D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6B1783-2466-4885-8F28-EEC0C5A2F62E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2E7DEA-CF5E-4066-A610-F8741D224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3C745F-FF5B-4EFF-A042-A86C43D1A828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6153E5-1035-451A-9095-0986AFE80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88154A-FB45-4F9F-AA87-6ED23C969EC1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B22636-A84E-4FDF-94BE-4D5FF3255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D595603-D29A-4E9D-B182-5712662778D8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C4E334-DBA1-4248-AC14-0B040B4C4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CDB75-D558-4546-B915-382923F10045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256A6-DC08-4086-919C-E976DA191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E96FDD-A818-4CD9-B265-DC501A8EFE6B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92F99E-03AF-4D7C-9170-8805F5E95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EE2E7C5-C6FD-4869-998A-718191E74F01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D1AC8AD-E1ED-49BF-A759-CE9AE2C8B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0AB950F-11E5-4401-86D9-55A24342D884}" type="datetimeFigureOut">
              <a:rPr lang="en-US"/>
              <a:pPr>
                <a:defRPr/>
              </a:pPr>
              <a:t>12/10/2009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BA9C533-DDB6-40F0-9880-9B8656A6FD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8/83/Azay_le_rideau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upload.wikimedia.org/wikipedia/commons/f/fc/Escalier_ch%C3%A2teau_d'Azay-le-rideau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3/3f/Image-Azay-le-Rideau_2005_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upload.wikimedia.org/wikipedia/commons/f/fc/Nutrisco_et_extinguo_Salamandre_de_Fran%C3%A7ois_I_Azay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upload.wikimedia.org/wikipedia/commons/3/37/D%C3%A9tails_plafond_de_la_loggia_Azay-le-rideau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upload.wikimedia.org/wikipedia/commons/3/34/Plafond_escalier_ch%C3%A2teau_d'Azay-le-rideau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upload.wikimedia.org/wikipedia/commons/b/b4/Chambre_ch%C3%A2teau_d'Azay-le-rideau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c/c7/Azey09gr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hyperlink" Target="http://upload.wikimedia.org/wikipedia/commons/b/b6/Azey10gr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upload.wikimedia.org/wikipedia/commons/7/79/Azey17gr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8/83/Azay_le_rideau.jpg" TargetMode="External"/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upload.wikimedia.org/wikipedia/commons/1/14/AzayRideau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upload.wikimedia.org/wikipedia/commons/d/d8/Azay-le-Rideau_2005_1.jpg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upload.wikimedia.org/wikipedia/commons/8/8c/AzeyHof.jpg" TargetMode="Externa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1752600"/>
            <a:ext cx="41910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latin typeface="Bernard MT Condensed" pitchFamily="18" charset="0"/>
              </a:rPr>
              <a:t>Azay</a:t>
            </a:r>
            <a:r>
              <a:rPr lang="en-US" dirty="0" smtClean="0">
                <a:latin typeface="Bernard MT Condensed" pitchFamily="18" charset="0"/>
              </a:rPr>
              <a:t>-le-Rideau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3733800" y="3581400"/>
            <a:ext cx="1981200" cy="990600"/>
          </a:xfrm>
        </p:spPr>
        <p:txBody>
          <a:bodyPr/>
          <a:lstStyle/>
          <a:p>
            <a:pPr marR="0"/>
            <a:r>
              <a:rPr lang="en-US" sz="1200" smtClean="0">
                <a:latin typeface="Bernard MT Condensed" pitchFamily="18" charset="0"/>
              </a:rPr>
              <a:t>Rebecca Marsik&amp; Blake Sizer</a:t>
            </a:r>
          </a:p>
        </p:txBody>
      </p:sp>
      <p:pic>
        <p:nvPicPr>
          <p:cNvPr id="9220" name="Picture 2" descr="Château d'Azay-le-Ride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914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hâteau d'Azay-le-Ridea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ile:Azay le rid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1336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sz="2800" smtClean="0">
                <a:latin typeface="Baskerville Old Face" pitchFamily="18" charset="0"/>
              </a:rPr>
              <a:t>Built in first years of the reign of Francis I, began building in 1515 and finally finished in 1527</a:t>
            </a:r>
          </a:p>
          <a:p>
            <a:r>
              <a:rPr lang="en-US" sz="2800" smtClean="0">
                <a:latin typeface="Baskerville Old Face" pitchFamily="18" charset="0"/>
              </a:rPr>
              <a:t>Foundation rises</a:t>
            </a:r>
          </a:p>
          <a:p>
            <a:pPr>
              <a:buFont typeface="Wingdings 3" pitchFamily="18" charset="2"/>
              <a:buNone/>
            </a:pPr>
            <a:r>
              <a:rPr lang="en-US" sz="2800" smtClean="0">
                <a:latin typeface="Baskerville Old Face" pitchFamily="18" charset="0"/>
              </a:rPr>
              <a:t>    straight out of the </a:t>
            </a:r>
          </a:p>
          <a:p>
            <a:pPr>
              <a:buFont typeface="Wingdings 3" pitchFamily="18" charset="2"/>
              <a:buNone/>
            </a:pPr>
            <a:r>
              <a:rPr lang="en-US" sz="2800" smtClean="0">
                <a:latin typeface="Baskerville Old Face" pitchFamily="18" charset="0"/>
              </a:rPr>
              <a:t>    water, built on an </a:t>
            </a:r>
          </a:p>
          <a:p>
            <a:pPr>
              <a:buFont typeface="Wingdings 3" pitchFamily="18" charset="2"/>
              <a:buNone/>
            </a:pPr>
            <a:r>
              <a:rPr lang="en-US" sz="2800" smtClean="0">
                <a:latin typeface="Baskerville Old Face" pitchFamily="18" charset="0"/>
              </a:rPr>
              <a:t>    island in the Indre River</a:t>
            </a:r>
            <a:endParaRPr lang="en-US" sz="2800" u="sng" smtClean="0">
              <a:latin typeface="Baskerville Old Face" pitchFamily="18" charset="0"/>
            </a:endParaRPr>
          </a:p>
          <a:p>
            <a:r>
              <a:rPr lang="en-US" sz="2800" smtClean="0">
                <a:latin typeface="Baskerville Old Face" pitchFamily="18" charset="0"/>
              </a:rPr>
              <a:t>Most remarkable</a:t>
            </a:r>
          </a:p>
          <a:p>
            <a:pPr>
              <a:buFont typeface="Wingdings 3" pitchFamily="18" charset="2"/>
              <a:buNone/>
            </a:pPr>
            <a:r>
              <a:rPr lang="en-US" sz="2800" smtClean="0">
                <a:latin typeface="Baskerville Old Face" pitchFamily="18" charset="0"/>
              </a:rPr>
              <a:t>    feature is its central</a:t>
            </a:r>
          </a:p>
          <a:p>
            <a:pPr>
              <a:buFont typeface="Wingdings 3" pitchFamily="18" charset="2"/>
              <a:buNone/>
            </a:pPr>
            <a:r>
              <a:rPr lang="en-US" sz="2800" smtClean="0">
                <a:latin typeface="Baskerville Old Face" pitchFamily="18" charset="0"/>
              </a:rPr>
              <a:t>    internal staircase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File:Escalier château d'Azay-le-rid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6858000"/>
          </a:xfrm>
          <a:prstGeom prst="rect">
            <a:avLst/>
          </a:prstGeom>
          <a:noFill/>
        </p:spPr>
      </p:pic>
      <p:pic>
        <p:nvPicPr>
          <p:cNvPr id="35844" name="Picture 4" descr="http://media-cdn.tripadvisor.com/media/photo-s/01/34/ce/6b/spiral-stairca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8577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29200" y="0"/>
            <a:ext cx="4114800" cy="4648200"/>
          </a:xfrm>
        </p:spPr>
        <p:txBody>
          <a:bodyPr/>
          <a:lstStyle/>
          <a:p>
            <a:r>
              <a:rPr lang="en-US" dirty="0" smtClean="0"/>
              <a:t>The chateau stands on an island in the River </a:t>
            </a:r>
            <a:r>
              <a:rPr lang="en-US" dirty="0" err="1" smtClean="0"/>
              <a:t>Indre</a:t>
            </a:r>
            <a:r>
              <a:rPr lang="en-US" dirty="0" smtClean="0"/>
              <a:t>, because it was originally chosen for a fort that protected the Tours to </a:t>
            </a:r>
            <a:r>
              <a:rPr lang="en-US" dirty="0" err="1" smtClean="0"/>
              <a:t>Chinon</a:t>
            </a:r>
            <a:r>
              <a:rPr lang="en-US" dirty="0" smtClean="0"/>
              <a:t> route.</a:t>
            </a:r>
          </a:p>
          <a:p>
            <a:r>
              <a:rPr lang="en-US" dirty="0" smtClean="0"/>
              <a:t> In 1119 the lord </a:t>
            </a:r>
            <a:r>
              <a:rPr lang="en-US" dirty="0" err="1" smtClean="0"/>
              <a:t>Ridel</a:t>
            </a:r>
            <a:r>
              <a:rPr lang="en-US" dirty="0" smtClean="0"/>
              <a:t> </a:t>
            </a:r>
            <a:r>
              <a:rPr lang="en-US" dirty="0" err="1" smtClean="0"/>
              <a:t>d'Azay</a:t>
            </a:r>
            <a:r>
              <a:rPr lang="en-US" dirty="0" smtClean="0"/>
              <a:t> gave his name to the fort and surrounding village.</a:t>
            </a:r>
            <a:endParaRPr lang="en-US" dirty="0"/>
          </a:p>
        </p:txBody>
      </p:sp>
      <p:pic>
        <p:nvPicPr>
          <p:cNvPr id="39940" name="Picture 4" descr="File:Image-Azay-le-Rideau 2005 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029200" cy="6858000"/>
          </a:xfrm>
          <a:prstGeom prst="rect">
            <a:avLst/>
          </a:prstGeom>
          <a:noFill/>
        </p:spPr>
      </p:pic>
      <p:pic>
        <p:nvPicPr>
          <p:cNvPr id="39944" name="Picture 8" descr="File:Nutrisco et extinguo Salamandre de François I Azay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5638800"/>
            <a:ext cx="41148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0"/>
            <a:ext cx="4038600" cy="6705600"/>
          </a:xfrm>
        </p:spPr>
        <p:txBody>
          <a:bodyPr/>
          <a:lstStyle/>
          <a:p>
            <a:r>
              <a:rPr lang="en-US" dirty="0" smtClean="0"/>
              <a:t>In 1418 an event took place that changed the fort into the chateau we so admire today. </a:t>
            </a:r>
          </a:p>
          <a:p>
            <a:endParaRPr lang="en-US" dirty="0" smtClean="0"/>
          </a:p>
          <a:p>
            <a:r>
              <a:rPr lang="en-US" dirty="0" smtClean="0"/>
              <a:t>Charles VII burned down the whole fort after being insulted by the </a:t>
            </a:r>
            <a:r>
              <a:rPr lang="en-US" dirty="0" err="1" smtClean="0"/>
              <a:t>Burgundian</a:t>
            </a:r>
            <a:r>
              <a:rPr lang="en-US" dirty="0" smtClean="0"/>
              <a:t> guard and he also executed 350 men.</a:t>
            </a:r>
            <a:endParaRPr lang="en-US" dirty="0"/>
          </a:p>
        </p:txBody>
      </p:sp>
      <p:pic>
        <p:nvPicPr>
          <p:cNvPr id="40962" name="Picture 2" descr="http://www.chateaudecartes.fr/cartespostales/centre/azay-le-rideau/azay-le-rideau-indre-et-loire-le-chatea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386072"/>
          </a:xfrm>
        </p:spPr>
        <p:txBody>
          <a:bodyPr/>
          <a:lstStyle/>
          <a:p>
            <a:r>
              <a:rPr lang="en-US" sz="2400" dirty="0" smtClean="0"/>
              <a:t>You can visit the chateau and the seven rooms open to the public inside for €5.50. </a:t>
            </a:r>
          </a:p>
          <a:p>
            <a:r>
              <a:rPr lang="en-US" sz="2400" dirty="0" smtClean="0"/>
              <a:t>The interior is a little disappointing compared to the magnificence on show outside, but as I told you grand staircase is very impressive.</a:t>
            </a:r>
            <a:endParaRPr lang="en-US" sz="2400" dirty="0"/>
          </a:p>
        </p:txBody>
      </p:sp>
      <p:pic>
        <p:nvPicPr>
          <p:cNvPr id="43010" name="Picture 2" descr="File:Détails plafond de la loggia Azay-le-rid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24000"/>
          </a:xfrm>
          <a:prstGeom prst="rect">
            <a:avLst/>
          </a:prstGeom>
          <a:noFill/>
        </p:spPr>
      </p:pic>
      <p:pic>
        <p:nvPicPr>
          <p:cNvPr id="43012" name="Picture 4" descr="File:Chambre château d'Azay-le-rideau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24000"/>
            <a:ext cx="4800600" cy="5334000"/>
          </a:xfrm>
          <a:prstGeom prst="rect">
            <a:avLst/>
          </a:prstGeom>
          <a:noFill/>
        </p:spPr>
      </p:pic>
      <p:pic>
        <p:nvPicPr>
          <p:cNvPr id="43014" name="Picture 6" descr="File:Plafond escalier château d'Azay-le-rideau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5638800"/>
            <a:ext cx="428625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File:Azey09g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352800"/>
          </a:xfrm>
          <a:prstGeom prst="rect">
            <a:avLst/>
          </a:prstGeom>
          <a:noFill/>
        </p:spPr>
      </p:pic>
      <p:pic>
        <p:nvPicPr>
          <p:cNvPr id="41988" name="Picture 4" descr="File:Azey10g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52800"/>
            <a:ext cx="9143999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File:Azey17g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809999"/>
          </a:xfrm>
          <a:prstGeom prst="rect">
            <a:avLst/>
          </a:prstGeom>
          <a:noFill/>
        </p:spPr>
      </p:pic>
      <p:pic>
        <p:nvPicPr>
          <p:cNvPr id="46084" name="Picture 4" descr="http://upload.wikimedia.org/wikipedia/commons/9/97/SchlossAzay-le-RideauBillardzimm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0"/>
            <a:ext cx="914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 smtClean="0"/>
              <a:t>The French state has owned the estate since 1905.  </a:t>
            </a:r>
          </a:p>
          <a:p>
            <a:r>
              <a:rPr lang="en-US" sz="2400" dirty="0" smtClean="0"/>
              <a:t> Throughout the centuries, the chateau has been passed down largely unchanged. 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5058" name="Picture 2" descr="File:AzayRidea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953000"/>
            <a:ext cx="4191000" cy="1905000"/>
          </a:xfrm>
          <a:prstGeom prst="rect">
            <a:avLst/>
          </a:prstGeom>
          <a:noFill/>
        </p:spPr>
      </p:pic>
      <p:pic>
        <p:nvPicPr>
          <p:cNvPr id="45060" name="Picture 4" descr="File:AzeyHof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581524"/>
            <a:ext cx="4953000" cy="2276476"/>
          </a:xfrm>
          <a:prstGeom prst="rect">
            <a:avLst/>
          </a:prstGeom>
          <a:noFill/>
        </p:spPr>
      </p:pic>
      <p:pic>
        <p:nvPicPr>
          <p:cNvPr id="45062" name="Picture 6" descr="File:Azay-le-Rideau 2005 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4953000" cy="4724400"/>
          </a:xfrm>
          <a:prstGeom prst="rect">
            <a:avLst/>
          </a:prstGeom>
          <a:noFill/>
        </p:spPr>
      </p:pic>
      <p:pic>
        <p:nvPicPr>
          <p:cNvPr id="45064" name="Picture 8" descr="File:Azay le rideau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6800" y="0"/>
            <a:ext cx="4267200" cy="146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002060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002060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002060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002060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002060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191</Words>
  <Application>Microsoft Office PowerPoint</Application>
  <PresentationFormat>On-screen Show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Azay-le-Rideau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Azay-le-Rideau</dc:title>
  <dc:creator>Administrator</dc:creator>
  <cp:lastModifiedBy>Administrator</cp:lastModifiedBy>
  <cp:revision>8</cp:revision>
  <dcterms:created xsi:type="dcterms:W3CDTF">2009-12-08T18:06:04Z</dcterms:created>
  <dcterms:modified xsi:type="dcterms:W3CDTF">2009-12-10T22:39:54Z</dcterms:modified>
</cp:coreProperties>
</file>